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4" r:id="rId20"/>
    <p:sldId id="276" r:id="rId21"/>
    <p:sldId id="277" r:id="rId22"/>
    <p:sldId id="278" r:id="rId23"/>
    <p:sldId id="279" r:id="rId24"/>
    <p:sldId id="280" r:id="rId25"/>
    <p:sldId id="284" r:id="rId26"/>
    <p:sldId id="281" r:id="rId27"/>
    <p:sldId id="285" r:id="rId28"/>
    <p:sldId id="282" r:id="rId29"/>
    <p:sldId id="283"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7" d="100"/>
          <a:sy n="87" d="100"/>
        </p:scale>
        <p:origin x="-106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F242FCF-0E97-DC45-8754-1B79ACD747F7}"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242FCF-0E97-DC45-8754-1B79ACD747F7}"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242FCF-0E97-DC45-8754-1B79ACD747F7}"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242FCF-0E97-DC45-8754-1B79ACD747F7}"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242FCF-0E97-DC45-8754-1B79ACD747F7}"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242FCF-0E97-DC45-8754-1B79ACD747F7}" type="datetimeFigureOut">
              <a:rPr lang="en-US" smtClean="0"/>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242FCF-0E97-DC45-8754-1B79ACD747F7}" type="datetimeFigureOut">
              <a:rPr lang="en-US" smtClean="0"/>
              <a:t>9/18/17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242FCF-0E97-DC45-8754-1B79ACD747F7}" type="datetimeFigureOut">
              <a:rPr lang="en-US" smtClean="0"/>
              <a:t>9/18/17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242FCF-0E97-DC45-8754-1B79ACD747F7}" type="datetimeFigureOut">
              <a:rPr lang="en-US" smtClean="0"/>
              <a:t>9/18/17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242FCF-0E97-DC45-8754-1B79ACD747F7}" type="datetimeFigureOut">
              <a:rPr lang="en-US" smtClean="0"/>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242FCF-0E97-DC45-8754-1B79ACD747F7}" type="datetimeFigureOut">
              <a:rPr lang="en-US" smtClean="0"/>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D3B124-C106-FF40-AF2B-968F73BCFBD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242FCF-0E97-DC45-8754-1B79ACD747F7}" type="datetimeFigureOut">
              <a:rPr lang="en-US" smtClean="0"/>
              <a:t>9/18/17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D3B124-C106-FF40-AF2B-968F73BCFBD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Etymology</a:t>
            </a:r>
            <a:endParaRPr lang="en-US" dirty="0"/>
          </a:p>
        </p:txBody>
      </p:sp>
      <p:sp>
        <p:nvSpPr>
          <p:cNvPr id="3" name="Content Placeholder 2"/>
          <p:cNvSpPr>
            <a:spLocks noGrp="1"/>
          </p:cNvSpPr>
          <p:nvPr>
            <p:ph idx="1"/>
          </p:nvPr>
        </p:nvSpPr>
        <p:spPr>
          <a:xfrm>
            <a:off x="655522" y="1417638"/>
            <a:ext cx="8031278" cy="4708525"/>
          </a:xfrm>
        </p:spPr>
        <p:txBody>
          <a:bodyPr>
            <a:normAutofit/>
          </a:bodyPr>
          <a:lstStyle/>
          <a:p>
            <a:r>
              <a:rPr lang="en-US" sz="2600" dirty="0" smtClean="0">
                <a:solidFill>
                  <a:srgbClr val="F79646"/>
                </a:solidFill>
              </a:rPr>
              <a:t>Latin: </a:t>
            </a:r>
            <a:r>
              <a:rPr lang="en-US" sz="2600" i="1" dirty="0" err="1" smtClean="0">
                <a:solidFill>
                  <a:srgbClr val="F79646"/>
                </a:solidFill>
              </a:rPr>
              <a:t>mōnstrō</a:t>
            </a:r>
            <a:r>
              <a:rPr lang="en-US" sz="2600" i="1" dirty="0" smtClean="0">
                <a:solidFill>
                  <a:srgbClr val="F79646"/>
                </a:solidFill>
              </a:rPr>
              <a:t> </a:t>
            </a:r>
            <a:r>
              <a:rPr lang="en-US" sz="2600" dirty="0" smtClean="0">
                <a:solidFill>
                  <a:srgbClr val="F79646"/>
                </a:solidFill>
              </a:rPr>
              <a:t>(verb): </a:t>
            </a:r>
          </a:p>
          <a:p>
            <a:pPr lvl="1"/>
            <a:r>
              <a:rPr lang="en-US" sz="2600" dirty="0">
                <a:solidFill>
                  <a:srgbClr val="F79646"/>
                </a:solidFill>
              </a:rPr>
              <a:t>To show, point out, </a:t>
            </a:r>
            <a:r>
              <a:rPr lang="en-US" sz="2600" dirty="0" smtClean="0">
                <a:solidFill>
                  <a:srgbClr val="F79646"/>
                </a:solidFill>
              </a:rPr>
              <a:t>indicate</a:t>
            </a:r>
            <a:endParaRPr lang="en-US" sz="2600" dirty="0">
              <a:solidFill>
                <a:srgbClr val="F79646"/>
              </a:solidFill>
            </a:endParaRPr>
          </a:p>
          <a:p>
            <a:pPr lvl="1"/>
            <a:r>
              <a:rPr lang="en-US" sz="2600" dirty="0">
                <a:solidFill>
                  <a:srgbClr val="F79646"/>
                </a:solidFill>
              </a:rPr>
              <a:t>To draw attention to</a:t>
            </a:r>
          </a:p>
          <a:p>
            <a:pPr lvl="1"/>
            <a:r>
              <a:rPr lang="en-US" sz="2600" dirty="0">
                <a:solidFill>
                  <a:srgbClr val="F79646"/>
                </a:solidFill>
              </a:rPr>
              <a:t>To </a:t>
            </a:r>
            <a:r>
              <a:rPr lang="en-US" sz="2600" dirty="0" smtClean="0">
                <a:solidFill>
                  <a:srgbClr val="F79646"/>
                </a:solidFill>
              </a:rPr>
              <a:t>advise, teach</a:t>
            </a:r>
          </a:p>
          <a:p>
            <a:pPr lvl="1"/>
            <a:r>
              <a:rPr lang="en-US" sz="2600" dirty="0" smtClean="0">
                <a:solidFill>
                  <a:srgbClr val="F79646"/>
                </a:solidFill>
              </a:rPr>
              <a:t>E.g., </a:t>
            </a:r>
            <a:r>
              <a:rPr lang="en-US" sz="2600" i="1" dirty="0" err="1" smtClean="0">
                <a:solidFill>
                  <a:srgbClr val="F79646"/>
                </a:solidFill>
              </a:rPr>
              <a:t>monstrum</a:t>
            </a:r>
            <a:r>
              <a:rPr lang="en-US" sz="2600" dirty="0" smtClean="0">
                <a:solidFill>
                  <a:srgbClr val="F79646"/>
                </a:solidFill>
              </a:rPr>
              <a:t>: “that which warns or reveals,” as in “to demonstrate”</a:t>
            </a:r>
            <a:endParaRPr lang="en-US" sz="2600" dirty="0">
              <a:solidFill>
                <a:srgbClr val="F79646"/>
              </a:solidFill>
            </a:endParaRPr>
          </a:p>
          <a:p>
            <a:pPr marL="0" indent="0">
              <a:buNone/>
            </a:pPr>
            <a:endParaRPr lang="en-US" dirty="0" smtClean="0"/>
          </a:p>
        </p:txBody>
      </p:sp>
      <p:pic>
        <p:nvPicPr>
          <p:cNvPr id="4" name="Picture 3"/>
          <p:cNvPicPr>
            <a:picLocks noChangeAspect="1"/>
          </p:cNvPicPr>
          <p:nvPr/>
        </p:nvPicPr>
        <p:blipFill>
          <a:blip r:embed="rId2"/>
          <a:stretch>
            <a:fillRect/>
          </a:stretch>
        </p:blipFill>
        <p:spPr>
          <a:xfrm>
            <a:off x="1" y="4210126"/>
            <a:ext cx="6063833" cy="2647873"/>
          </a:xfrm>
          <a:prstGeom prst="rect">
            <a:avLst/>
          </a:prstGeom>
        </p:spPr>
      </p:pic>
      <p:sp>
        <p:nvSpPr>
          <p:cNvPr id="5" name="TextBox 4"/>
          <p:cNvSpPr txBox="1"/>
          <p:nvPr/>
        </p:nvSpPr>
        <p:spPr>
          <a:xfrm>
            <a:off x="6698601" y="5657671"/>
            <a:ext cx="2445399" cy="1200329"/>
          </a:xfrm>
          <a:prstGeom prst="rect">
            <a:avLst/>
          </a:prstGeom>
          <a:noFill/>
        </p:spPr>
        <p:txBody>
          <a:bodyPr wrap="square" rtlCol="0">
            <a:spAutoFit/>
          </a:bodyPr>
          <a:lstStyle/>
          <a:p>
            <a:r>
              <a:rPr lang="en-US" dirty="0" smtClean="0"/>
              <a:t>A “</a:t>
            </a:r>
            <a:r>
              <a:rPr lang="en-US" dirty="0" err="1" smtClean="0"/>
              <a:t>manicule</a:t>
            </a:r>
            <a:r>
              <a:rPr lang="en-US" dirty="0" smtClean="0"/>
              <a:t>” or “index”: a common punctuation mark from the 12</a:t>
            </a:r>
            <a:r>
              <a:rPr lang="en-US" baseline="30000" dirty="0" smtClean="0"/>
              <a:t>th</a:t>
            </a:r>
            <a:r>
              <a:rPr lang="en-US" dirty="0" smtClean="0"/>
              <a:t> to 18</a:t>
            </a:r>
            <a:r>
              <a:rPr lang="en-US" baseline="30000" dirty="0" smtClean="0"/>
              <a:t>th</a:t>
            </a:r>
            <a:r>
              <a:rPr lang="en-US" dirty="0" smtClean="0"/>
              <a:t> century</a:t>
            </a:r>
            <a:endParaRPr lang="en-US" dirty="0"/>
          </a:p>
        </p:txBody>
      </p:sp>
    </p:spTree>
    <p:extLst>
      <p:ext uri="{BB962C8B-B14F-4D97-AF65-F5344CB8AC3E}">
        <p14:creationId xmlns:p14="http://schemas.microsoft.com/office/powerpoint/2010/main" val="2502059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pic>
        <p:nvPicPr>
          <p:cNvPr id="5" name="Content Placeholder 4"/>
          <p:cNvPicPr>
            <a:picLocks noGrp="1" noChangeAspect="1"/>
          </p:cNvPicPr>
          <p:nvPr>
            <p:ph idx="1"/>
          </p:nvPr>
        </p:nvPicPr>
        <p:blipFill>
          <a:blip r:embed="rId2"/>
          <a:srcRect t="1115" b="1115"/>
          <a:stretch>
            <a:fillRect/>
          </a:stretch>
        </p:blipFill>
        <p:spPr/>
      </p:pic>
    </p:spTree>
    <p:extLst>
      <p:ext uri="{BB962C8B-B14F-4D97-AF65-F5344CB8AC3E}">
        <p14:creationId xmlns:p14="http://schemas.microsoft.com/office/powerpoint/2010/main" val="29972379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pic>
        <p:nvPicPr>
          <p:cNvPr id="4" name="Content Placeholder 3"/>
          <p:cNvPicPr>
            <a:picLocks noGrp="1" noChangeAspect="1"/>
          </p:cNvPicPr>
          <p:nvPr>
            <p:ph idx="1"/>
          </p:nvPr>
        </p:nvPicPr>
        <p:blipFill>
          <a:blip r:embed="rId2"/>
          <a:srcRect t="2164" b="2164"/>
          <a:stretch>
            <a:fillRect/>
          </a:stretch>
        </p:blipFill>
        <p:spPr/>
      </p:pic>
    </p:spTree>
    <p:extLst>
      <p:ext uri="{BB962C8B-B14F-4D97-AF65-F5344CB8AC3E}">
        <p14:creationId xmlns:p14="http://schemas.microsoft.com/office/powerpoint/2010/main" val="26350597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pic>
        <p:nvPicPr>
          <p:cNvPr id="5" name="Content Placeholder 4"/>
          <p:cNvPicPr>
            <a:picLocks noGrp="1" noChangeAspect="1"/>
          </p:cNvPicPr>
          <p:nvPr>
            <p:ph idx="1"/>
          </p:nvPr>
        </p:nvPicPr>
        <p:blipFill>
          <a:blip r:embed="rId2"/>
          <a:srcRect t="503" b="503"/>
          <a:stretch>
            <a:fillRect/>
          </a:stretch>
        </p:blipFill>
        <p:spPr/>
      </p:pic>
    </p:spTree>
    <p:extLst>
      <p:ext uri="{BB962C8B-B14F-4D97-AF65-F5344CB8AC3E}">
        <p14:creationId xmlns:p14="http://schemas.microsoft.com/office/powerpoint/2010/main" val="5568644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pic>
        <p:nvPicPr>
          <p:cNvPr id="4" name="Picture 3"/>
          <p:cNvPicPr>
            <a:picLocks noChangeAspect="1"/>
          </p:cNvPicPr>
          <p:nvPr/>
        </p:nvPicPr>
        <p:blipFill>
          <a:blip r:embed="rId2"/>
          <a:stretch>
            <a:fillRect/>
          </a:stretch>
        </p:blipFill>
        <p:spPr>
          <a:xfrm>
            <a:off x="1627340" y="2259997"/>
            <a:ext cx="5715000" cy="3797300"/>
          </a:xfrm>
          <a:prstGeom prst="rect">
            <a:avLst/>
          </a:prstGeom>
        </p:spPr>
      </p:pic>
      <p:sp>
        <p:nvSpPr>
          <p:cNvPr id="6" name="TextBox 5"/>
          <p:cNvSpPr txBox="1"/>
          <p:nvPr/>
        </p:nvSpPr>
        <p:spPr>
          <a:xfrm>
            <a:off x="7342340" y="3162836"/>
            <a:ext cx="2054481" cy="646331"/>
          </a:xfrm>
          <a:prstGeom prst="rect">
            <a:avLst/>
          </a:prstGeom>
          <a:noFill/>
        </p:spPr>
        <p:txBody>
          <a:bodyPr wrap="square" rtlCol="0">
            <a:spAutoFit/>
          </a:bodyPr>
          <a:lstStyle/>
          <a:p>
            <a:r>
              <a:rPr lang="en-US" dirty="0" smtClean="0"/>
              <a:t>Sphinx, </a:t>
            </a:r>
          </a:p>
          <a:p>
            <a:r>
              <a:rPr lang="en-US" dirty="0" smtClean="0"/>
              <a:t>Greek mythology</a:t>
            </a:r>
            <a:endParaRPr lang="en-US" dirty="0"/>
          </a:p>
        </p:txBody>
      </p:sp>
    </p:spTree>
    <p:extLst>
      <p:ext uri="{BB962C8B-B14F-4D97-AF65-F5344CB8AC3E}">
        <p14:creationId xmlns:p14="http://schemas.microsoft.com/office/powerpoint/2010/main" val="11252736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pic>
        <p:nvPicPr>
          <p:cNvPr id="3" name="Picture 2"/>
          <p:cNvPicPr>
            <a:picLocks noChangeAspect="1"/>
          </p:cNvPicPr>
          <p:nvPr/>
        </p:nvPicPr>
        <p:blipFill>
          <a:blip r:embed="rId2"/>
          <a:stretch>
            <a:fillRect/>
          </a:stretch>
        </p:blipFill>
        <p:spPr>
          <a:xfrm>
            <a:off x="2032000" y="2710917"/>
            <a:ext cx="5080000" cy="3403600"/>
          </a:xfrm>
          <a:prstGeom prst="rect">
            <a:avLst/>
          </a:prstGeom>
        </p:spPr>
      </p:pic>
      <p:sp>
        <p:nvSpPr>
          <p:cNvPr id="5" name="TextBox 4"/>
          <p:cNvSpPr txBox="1"/>
          <p:nvPr/>
        </p:nvSpPr>
        <p:spPr>
          <a:xfrm>
            <a:off x="7342340" y="3162836"/>
            <a:ext cx="2054481" cy="646331"/>
          </a:xfrm>
          <a:prstGeom prst="rect">
            <a:avLst/>
          </a:prstGeom>
          <a:noFill/>
        </p:spPr>
        <p:txBody>
          <a:bodyPr wrap="square" rtlCol="0">
            <a:spAutoFit/>
          </a:bodyPr>
          <a:lstStyle/>
          <a:p>
            <a:r>
              <a:rPr lang="en-US" dirty="0" smtClean="0"/>
              <a:t>Chimera, </a:t>
            </a:r>
          </a:p>
          <a:p>
            <a:r>
              <a:rPr lang="en-US" dirty="0" smtClean="0"/>
              <a:t>Greek mythology</a:t>
            </a:r>
            <a:endParaRPr lang="en-US" dirty="0"/>
          </a:p>
        </p:txBody>
      </p:sp>
    </p:spTree>
    <p:extLst>
      <p:ext uri="{BB962C8B-B14F-4D97-AF65-F5344CB8AC3E}">
        <p14:creationId xmlns:p14="http://schemas.microsoft.com/office/powerpoint/2010/main" val="23504114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pic>
        <p:nvPicPr>
          <p:cNvPr id="4" name="Picture 3"/>
          <p:cNvPicPr>
            <a:picLocks noChangeAspect="1"/>
          </p:cNvPicPr>
          <p:nvPr/>
        </p:nvPicPr>
        <p:blipFill>
          <a:blip r:embed="rId2"/>
          <a:stretch>
            <a:fillRect/>
          </a:stretch>
        </p:blipFill>
        <p:spPr>
          <a:xfrm>
            <a:off x="1581328" y="2335012"/>
            <a:ext cx="5665389" cy="4249042"/>
          </a:xfrm>
          <a:prstGeom prst="rect">
            <a:avLst/>
          </a:prstGeom>
        </p:spPr>
      </p:pic>
      <p:sp>
        <p:nvSpPr>
          <p:cNvPr id="5" name="TextBox 4"/>
          <p:cNvSpPr txBox="1"/>
          <p:nvPr/>
        </p:nvSpPr>
        <p:spPr>
          <a:xfrm>
            <a:off x="7349481" y="3586208"/>
            <a:ext cx="1794519" cy="646331"/>
          </a:xfrm>
          <a:prstGeom prst="rect">
            <a:avLst/>
          </a:prstGeom>
          <a:noFill/>
        </p:spPr>
        <p:txBody>
          <a:bodyPr wrap="none" rtlCol="0">
            <a:spAutoFit/>
          </a:bodyPr>
          <a:lstStyle/>
          <a:p>
            <a:r>
              <a:rPr lang="en-US" dirty="0" err="1" smtClean="0"/>
              <a:t>Makara</a:t>
            </a:r>
            <a:r>
              <a:rPr lang="en-US" dirty="0" smtClean="0"/>
              <a:t>, </a:t>
            </a:r>
          </a:p>
          <a:p>
            <a:r>
              <a:rPr lang="en-US" dirty="0" smtClean="0"/>
              <a:t>Hindu mythology</a:t>
            </a:r>
            <a:endParaRPr lang="en-US" dirty="0"/>
          </a:p>
        </p:txBody>
      </p:sp>
    </p:spTree>
    <p:extLst>
      <p:ext uri="{BB962C8B-B14F-4D97-AF65-F5344CB8AC3E}">
        <p14:creationId xmlns:p14="http://schemas.microsoft.com/office/powerpoint/2010/main" val="12931360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pic>
        <p:nvPicPr>
          <p:cNvPr id="3" name="Picture 2"/>
          <p:cNvPicPr>
            <a:picLocks noChangeAspect="1"/>
          </p:cNvPicPr>
          <p:nvPr/>
        </p:nvPicPr>
        <p:blipFill>
          <a:blip r:embed="rId2"/>
          <a:stretch>
            <a:fillRect/>
          </a:stretch>
        </p:blipFill>
        <p:spPr>
          <a:xfrm>
            <a:off x="457200" y="2231214"/>
            <a:ext cx="6229452" cy="4379784"/>
          </a:xfrm>
          <a:prstGeom prst="rect">
            <a:avLst/>
          </a:prstGeom>
        </p:spPr>
      </p:pic>
      <p:sp>
        <p:nvSpPr>
          <p:cNvPr id="5" name="TextBox 4"/>
          <p:cNvSpPr txBox="1"/>
          <p:nvPr/>
        </p:nvSpPr>
        <p:spPr>
          <a:xfrm>
            <a:off x="6906540" y="3212644"/>
            <a:ext cx="2054481" cy="646331"/>
          </a:xfrm>
          <a:prstGeom prst="rect">
            <a:avLst/>
          </a:prstGeom>
          <a:noFill/>
        </p:spPr>
        <p:txBody>
          <a:bodyPr wrap="square" rtlCol="0">
            <a:spAutoFit/>
          </a:bodyPr>
          <a:lstStyle/>
          <a:p>
            <a:r>
              <a:rPr lang="en-US" dirty="0" err="1" smtClean="0"/>
              <a:t>Nüwa</a:t>
            </a:r>
            <a:r>
              <a:rPr lang="en-US" dirty="0" smtClean="0"/>
              <a:t>, </a:t>
            </a:r>
          </a:p>
          <a:p>
            <a:r>
              <a:rPr lang="en-US" dirty="0" smtClean="0"/>
              <a:t>Chinese mythology</a:t>
            </a:r>
            <a:endParaRPr lang="en-US" dirty="0"/>
          </a:p>
        </p:txBody>
      </p:sp>
    </p:spTree>
    <p:extLst>
      <p:ext uri="{BB962C8B-B14F-4D97-AF65-F5344CB8AC3E}">
        <p14:creationId xmlns:p14="http://schemas.microsoft.com/office/powerpoint/2010/main" val="377541126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sp>
        <p:nvSpPr>
          <p:cNvPr id="5" name="TextBox 4"/>
          <p:cNvSpPr txBox="1"/>
          <p:nvPr/>
        </p:nvSpPr>
        <p:spPr>
          <a:xfrm>
            <a:off x="6649050" y="3212644"/>
            <a:ext cx="2311971" cy="646331"/>
          </a:xfrm>
          <a:prstGeom prst="rect">
            <a:avLst/>
          </a:prstGeom>
          <a:noFill/>
        </p:spPr>
        <p:txBody>
          <a:bodyPr wrap="square" rtlCol="0">
            <a:spAutoFit/>
          </a:bodyPr>
          <a:lstStyle/>
          <a:p>
            <a:r>
              <a:rPr lang="en-US" dirty="0" smtClean="0"/>
              <a:t>Baku, </a:t>
            </a:r>
          </a:p>
          <a:p>
            <a:r>
              <a:rPr lang="en-US" dirty="0" smtClean="0"/>
              <a:t>Japanese mythology</a:t>
            </a:r>
            <a:endParaRPr lang="en-US" dirty="0"/>
          </a:p>
        </p:txBody>
      </p:sp>
      <p:pic>
        <p:nvPicPr>
          <p:cNvPr id="4" name="Picture 3"/>
          <p:cNvPicPr>
            <a:picLocks noChangeAspect="1"/>
          </p:cNvPicPr>
          <p:nvPr/>
        </p:nvPicPr>
        <p:blipFill>
          <a:blip r:embed="rId2"/>
          <a:stretch>
            <a:fillRect/>
          </a:stretch>
        </p:blipFill>
        <p:spPr>
          <a:xfrm>
            <a:off x="0" y="2294080"/>
            <a:ext cx="5899231" cy="4538520"/>
          </a:xfrm>
          <a:prstGeom prst="rect">
            <a:avLst/>
          </a:prstGeom>
        </p:spPr>
      </p:pic>
    </p:spTree>
    <p:extLst>
      <p:ext uri="{BB962C8B-B14F-4D97-AF65-F5344CB8AC3E}">
        <p14:creationId xmlns:p14="http://schemas.microsoft.com/office/powerpoint/2010/main" val="4298863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17464"/>
          </a:xfrm>
        </p:spPr>
        <p:txBody>
          <a:bodyPr>
            <a:normAutofit fontScale="90000"/>
          </a:bodyPr>
          <a:lstStyle/>
          <a:p>
            <a:r>
              <a:rPr lang="en-US" dirty="0" smtClean="0"/>
              <a:t>Thesis 4: </a:t>
            </a:r>
            <a:br>
              <a:rPr lang="en-US" dirty="0" smtClean="0"/>
            </a:br>
            <a:r>
              <a:rPr lang="en-US" dirty="0" smtClean="0"/>
              <a:t>The Monster Dwells at the Gates of Difference</a:t>
            </a:r>
            <a:endParaRPr lang="en-US" dirty="0"/>
          </a:p>
        </p:txBody>
      </p:sp>
      <p:sp>
        <p:nvSpPr>
          <p:cNvPr id="3" name="Content Placeholder 2"/>
          <p:cNvSpPr>
            <a:spLocks noGrp="1"/>
          </p:cNvSpPr>
          <p:nvPr>
            <p:ph idx="1"/>
          </p:nvPr>
        </p:nvSpPr>
        <p:spPr>
          <a:xfrm>
            <a:off x="457200" y="2192102"/>
            <a:ext cx="8229600" cy="3934061"/>
          </a:xfrm>
        </p:spPr>
        <p:txBody>
          <a:bodyPr>
            <a:normAutofit lnSpcReduction="10000"/>
          </a:bodyPr>
          <a:lstStyle/>
          <a:p>
            <a:pPr marL="0" indent="0">
              <a:buNone/>
            </a:pPr>
            <a:r>
              <a:rPr lang="en-US" dirty="0" smtClean="0">
                <a:solidFill>
                  <a:srgbClr val="F79646"/>
                </a:solidFill>
              </a:rPr>
              <a:t>“The monster is difference made flesh. . . . [T]he monster is an incorporation of the Outside, the Beyond. . . . Any kind of </a:t>
            </a:r>
            <a:r>
              <a:rPr lang="en-US" dirty="0" err="1" smtClean="0">
                <a:solidFill>
                  <a:srgbClr val="F79646"/>
                </a:solidFill>
              </a:rPr>
              <a:t>alterity</a:t>
            </a:r>
            <a:r>
              <a:rPr lang="en-US" dirty="0" smtClean="0">
                <a:solidFill>
                  <a:srgbClr val="F79646"/>
                </a:solidFill>
              </a:rPr>
              <a:t> [difference] can be inscribed across (constructed through) the monstrous body, but for the most part monstrous difference tends to be cultural, political, racial, economic, sexual.”</a:t>
            </a:r>
          </a:p>
          <a:p>
            <a:pPr marL="0" indent="0">
              <a:buNone/>
            </a:pPr>
            <a:r>
              <a:rPr lang="en-US" dirty="0">
                <a:solidFill>
                  <a:srgbClr val="F79646"/>
                </a:solidFill>
              </a:rPr>
              <a:t>	</a:t>
            </a:r>
            <a:r>
              <a:rPr lang="en-US" dirty="0" smtClean="0">
                <a:solidFill>
                  <a:srgbClr val="F79646"/>
                </a:solidFill>
              </a:rPr>
              <a:t>			(Cohen </a:t>
            </a:r>
            <a:r>
              <a:rPr lang="en-US" dirty="0">
                <a:solidFill>
                  <a:srgbClr val="F79646"/>
                </a:solidFill>
              </a:rPr>
              <a:t>9</a:t>
            </a:r>
            <a:r>
              <a:rPr lang="en-US" dirty="0" smtClean="0">
                <a:solidFill>
                  <a:srgbClr val="F79646"/>
                </a:solidFill>
              </a:rPr>
              <a:t>)</a:t>
            </a:r>
            <a:endParaRPr lang="en-US" dirty="0">
              <a:solidFill>
                <a:srgbClr val="F79646"/>
              </a:solidFill>
            </a:endParaRPr>
          </a:p>
        </p:txBody>
      </p:sp>
    </p:spTree>
    <p:extLst>
      <p:ext uri="{BB962C8B-B14F-4D97-AF65-F5344CB8AC3E}">
        <p14:creationId xmlns:p14="http://schemas.microsoft.com/office/powerpoint/2010/main" val="28158421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17464"/>
          </a:xfrm>
        </p:spPr>
        <p:txBody>
          <a:bodyPr>
            <a:normAutofit fontScale="90000"/>
          </a:bodyPr>
          <a:lstStyle/>
          <a:p>
            <a:r>
              <a:rPr lang="en-US" dirty="0" smtClean="0"/>
              <a:t>Thesis 4: </a:t>
            </a:r>
            <a:br>
              <a:rPr lang="en-US" dirty="0" smtClean="0"/>
            </a:br>
            <a:r>
              <a:rPr lang="en-US" dirty="0" smtClean="0"/>
              <a:t>The Monster Dwells at the Gates of Difference</a:t>
            </a:r>
            <a:endParaRPr lang="en-US" dirty="0"/>
          </a:p>
        </p:txBody>
      </p:sp>
      <p:sp>
        <p:nvSpPr>
          <p:cNvPr id="3" name="Content Placeholder 2"/>
          <p:cNvSpPr>
            <a:spLocks noGrp="1"/>
          </p:cNvSpPr>
          <p:nvPr>
            <p:ph idx="1"/>
          </p:nvPr>
        </p:nvSpPr>
        <p:spPr>
          <a:xfrm>
            <a:off x="457200" y="2192102"/>
            <a:ext cx="8229600" cy="4245639"/>
          </a:xfrm>
        </p:spPr>
        <p:txBody>
          <a:bodyPr>
            <a:normAutofit fontScale="92500" lnSpcReduction="20000"/>
          </a:bodyPr>
          <a:lstStyle/>
          <a:p>
            <a:r>
              <a:rPr lang="en-US" dirty="0" smtClean="0">
                <a:solidFill>
                  <a:srgbClr val="F79646"/>
                </a:solidFill>
              </a:rPr>
              <a:t>It is “difference made flesh”: cultural, racial, sexual, economic, political differences are represented in bodily terms as ‘monstrous’</a:t>
            </a:r>
          </a:p>
          <a:p>
            <a:r>
              <a:rPr lang="en-US" dirty="0" smtClean="0">
                <a:solidFill>
                  <a:srgbClr val="F79646"/>
                </a:solidFill>
              </a:rPr>
              <a:t>Monsters are created from “The exaggeration of cultural difference into monstrous aberration”</a:t>
            </a:r>
          </a:p>
          <a:p>
            <a:r>
              <a:rPr lang="en-US" dirty="0" smtClean="0">
                <a:solidFill>
                  <a:srgbClr val="F79646"/>
                </a:solidFill>
              </a:rPr>
              <a:t>One kind of difference can be represented as another kind (e.g., racial difference can be sexualized)</a:t>
            </a:r>
          </a:p>
          <a:p>
            <a:r>
              <a:rPr lang="en-US" dirty="0" smtClean="0">
                <a:solidFill>
                  <a:srgbClr val="F79646"/>
                </a:solidFill>
              </a:rPr>
              <a:t>Monstrous difference is used to define ‘normality’</a:t>
            </a:r>
            <a:endParaRPr lang="en-US" dirty="0">
              <a:solidFill>
                <a:srgbClr val="F79646"/>
              </a:solidFill>
            </a:endParaRPr>
          </a:p>
        </p:txBody>
      </p:sp>
    </p:spTree>
    <p:extLst>
      <p:ext uri="{BB962C8B-B14F-4D97-AF65-F5344CB8AC3E}">
        <p14:creationId xmlns:p14="http://schemas.microsoft.com/office/powerpoint/2010/main" val="1456887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study “monsters”? </a:t>
            </a:r>
            <a:br>
              <a:rPr lang="en-US" dirty="0" smtClean="0"/>
            </a:br>
            <a:r>
              <a:rPr lang="en-US" dirty="0" smtClean="0"/>
              <a:t>How are they related to culture? </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solidFill>
                  <a:srgbClr val="F79646"/>
                </a:solidFill>
              </a:rPr>
              <a:t>The following points/theses are drawn from Jeffrey Jerome Cohen, “Monster Culture (Seven Theses)” (1996).</a:t>
            </a:r>
          </a:p>
          <a:p>
            <a:pPr marL="0" indent="0">
              <a:buNone/>
            </a:pPr>
            <a:endParaRPr lang="en-US" dirty="0">
              <a:solidFill>
                <a:srgbClr val="F79646"/>
              </a:solidFill>
            </a:endParaRPr>
          </a:p>
          <a:p>
            <a:r>
              <a:rPr lang="en-US" dirty="0" smtClean="0">
                <a:solidFill>
                  <a:srgbClr val="F79646"/>
                </a:solidFill>
              </a:rPr>
              <a:t>A “thesis” is a position or proposition, to be supported with proof or argumentation. Can be disproved, altered, rejected, etc. </a:t>
            </a:r>
          </a:p>
        </p:txBody>
      </p:sp>
    </p:spTree>
    <p:extLst>
      <p:ext uri="{BB962C8B-B14F-4D97-AF65-F5344CB8AC3E}">
        <p14:creationId xmlns:p14="http://schemas.microsoft.com/office/powerpoint/2010/main" val="1454957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17464"/>
          </a:xfrm>
        </p:spPr>
        <p:txBody>
          <a:bodyPr>
            <a:normAutofit fontScale="90000"/>
          </a:bodyPr>
          <a:lstStyle/>
          <a:p>
            <a:r>
              <a:rPr lang="en-US" dirty="0" smtClean="0"/>
              <a:t>Thesis 4: </a:t>
            </a:r>
            <a:br>
              <a:rPr lang="en-US" dirty="0" smtClean="0"/>
            </a:br>
            <a:r>
              <a:rPr lang="en-US" dirty="0" smtClean="0"/>
              <a:t>The Monster Dwells at the Gates of Difference</a:t>
            </a:r>
            <a:endParaRPr lang="en-US" dirty="0"/>
          </a:p>
        </p:txBody>
      </p:sp>
      <p:sp>
        <p:nvSpPr>
          <p:cNvPr id="3" name="Content Placeholder 2"/>
          <p:cNvSpPr>
            <a:spLocks noGrp="1"/>
          </p:cNvSpPr>
          <p:nvPr>
            <p:ph idx="1"/>
          </p:nvPr>
        </p:nvSpPr>
        <p:spPr>
          <a:xfrm>
            <a:off x="457200" y="2192102"/>
            <a:ext cx="8229600" cy="3934061"/>
          </a:xfrm>
        </p:spPr>
        <p:txBody>
          <a:bodyPr>
            <a:normAutofit fontScale="85000" lnSpcReduction="20000"/>
          </a:bodyPr>
          <a:lstStyle/>
          <a:p>
            <a:pPr marL="0" indent="0">
              <a:buNone/>
            </a:pPr>
            <a:r>
              <a:rPr lang="en-US" dirty="0" smtClean="0">
                <a:solidFill>
                  <a:srgbClr val="F79646"/>
                </a:solidFill>
              </a:rPr>
              <a:t>Three Examples: </a:t>
            </a:r>
          </a:p>
          <a:p>
            <a:pPr marL="0" indent="0">
              <a:buNone/>
            </a:pPr>
            <a:endParaRPr lang="en-US" dirty="0" smtClean="0">
              <a:solidFill>
                <a:srgbClr val="F79646"/>
              </a:solidFill>
            </a:endParaRPr>
          </a:p>
          <a:p>
            <a:r>
              <a:rPr lang="en-US" dirty="0" smtClean="0">
                <a:solidFill>
                  <a:srgbClr val="F79646"/>
                </a:solidFill>
              </a:rPr>
              <a:t>The Bible describes aboriginal Canaanites as “giants” </a:t>
            </a:r>
          </a:p>
          <a:p>
            <a:pPr lvl="1"/>
            <a:r>
              <a:rPr lang="en-US" dirty="0" smtClean="0">
                <a:solidFill>
                  <a:srgbClr val="FF0000"/>
                </a:solidFill>
              </a:rPr>
              <a:t>(to justify Hebrew colonization)</a:t>
            </a:r>
          </a:p>
          <a:p>
            <a:r>
              <a:rPr lang="en-US" dirty="0" smtClean="0">
                <a:solidFill>
                  <a:srgbClr val="F79646"/>
                </a:solidFill>
              </a:rPr>
              <a:t>Politicians are described as “monstrous,” physically, sexually, or morally  </a:t>
            </a:r>
          </a:p>
          <a:p>
            <a:pPr lvl="1"/>
            <a:r>
              <a:rPr lang="en-US" dirty="0" smtClean="0">
                <a:solidFill>
                  <a:srgbClr val="FF0000"/>
                </a:solidFill>
              </a:rPr>
              <a:t>(to disenfranchise their political beliefs: e.g., Richard III)</a:t>
            </a:r>
          </a:p>
          <a:p>
            <a:r>
              <a:rPr lang="en-US" dirty="0" smtClean="0">
                <a:solidFill>
                  <a:srgbClr val="F79646"/>
                </a:solidFill>
              </a:rPr>
              <a:t>African peoples historically depicted as hyper-sexual </a:t>
            </a:r>
          </a:p>
          <a:p>
            <a:pPr lvl="1"/>
            <a:r>
              <a:rPr lang="en-US" dirty="0" smtClean="0">
                <a:solidFill>
                  <a:srgbClr val="FF0000"/>
                </a:solidFill>
              </a:rPr>
              <a:t>(to justify the policing of borders, restriction of immigration)</a:t>
            </a:r>
            <a:endParaRPr lang="en-US" dirty="0">
              <a:solidFill>
                <a:srgbClr val="FF0000"/>
              </a:solidFill>
            </a:endParaRPr>
          </a:p>
        </p:txBody>
      </p:sp>
    </p:spTree>
    <p:extLst>
      <p:ext uri="{BB962C8B-B14F-4D97-AF65-F5344CB8AC3E}">
        <p14:creationId xmlns:p14="http://schemas.microsoft.com/office/powerpoint/2010/main" val="34737003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917464"/>
          </a:xfrm>
        </p:spPr>
        <p:txBody>
          <a:bodyPr>
            <a:normAutofit fontScale="90000"/>
          </a:bodyPr>
          <a:lstStyle/>
          <a:p>
            <a:r>
              <a:rPr lang="en-US" dirty="0" smtClean="0"/>
              <a:t>Thesis 4: </a:t>
            </a:r>
            <a:br>
              <a:rPr lang="en-US" dirty="0" smtClean="0"/>
            </a:br>
            <a:r>
              <a:rPr lang="en-US" dirty="0" smtClean="0"/>
              <a:t>The Monster Dwells at the Gates of Difference</a:t>
            </a:r>
            <a:endParaRPr lang="en-US" dirty="0"/>
          </a:p>
        </p:txBody>
      </p:sp>
      <p:sp>
        <p:nvSpPr>
          <p:cNvPr id="3" name="Content Placeholder 2"/>
          <p:cNvSpPr>
            <a:spLocks noGrp="1"/>
          </p:cNvSpPr>
          <p:nvPr>
            <p:ph idx="1"/>
          </p:nvPr>
        </p:nvSpPr>
        <p:spPr>
          <a:xfrm>
            <a:off x="457200" y="2192102"/>
            <a:ext cx="8229600" cy="3934061"/>
          </a:xfrm>
        </p:spPr>
        <p:txBody>
          <a:bodyPr>
            <a:normAutofit/>
          </a:bodyPr>
          <a:lstStyle/>
          <a:p>
            <a:pPr marL="0" indent="0">
              <a:buNone/>
            </a:pPr>
            <a:r>
              <a:rPr lang="en-US" dirty="0" smtClean="0">
                <a:solidFill>
                  <a:srgbClr val="F79646"/>
                </a:solidFill>
              </a:rPr>
              <a:t>Consequences: </a:t>
            </a:r>
          </a:p>
          <a:p>
            <a:pPr marL="0" indent="0">
              <a:buNone/>
            </a:pPr>
            <a:endParaRPr lang="en-US" dirty="0" smtClean="0">
              <a:solidFill>
                <a:srgbClr val="F79646"/>
              </a:solidFill>
            </a:endParaRPr>
          </a:p>
          <a:p>
            <a:r>
              <a:rPr lang="en-US" dirty="0" smtClean="0">
                <a:solidFill>
                  <a:srgbClr val="F79646"/>
                </a:solidFill>
              </a:rPr>
              <a:t>The creation of such “monsters” of difference can thus invite action or violence. </a:t>
            </a:r>
          </a:p>
          <a:p>
            <a:r>
              <a:rPr lang="en-US" dirty="0" smtClean="0">
                <a:solidFill>
                  <a:srgbClr val="F79646"/>
                </a:solidFill>
              </a:rPr>
              <a:t>Those who then defeat such “monsters” can call themselves heroes.</a:t>
            </a:r>
            <a:endParaRPr lang="en-US" dirty="0">
              <a:solidFill>
                <a:srgbClr val="F79646"/>
              </a:solidFill>
            </a:endParaRPr>
          </a:p>
        </p:txBody>
      </p:sp>
    </p:spTree>
    <p:extLst>
      <p:ext uri="{BB962C8B-B14F-4D97-AF65-F5344CB8AC3E}">
        <p14:creationId xmlns:p14="http://schemas.microsoft.com/office/powerpoint/2010/main" val="1780126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28212"/>
          </a:xfrm>
        </p:spPr>
        <p:txBody>
          <a:bodyPr>
            <a:normAutofit fontScale="90000"/>
          </a:bodyPr>
          <a:lstStyle/>
          <a:p>
            <a:r>
              <a:rPr lang="en-US" dirty="0" smtClean="0"/>
              <a:t>Thesis 5: </a:t>
            </a:r>
            <a:br>
              <a:rPr lang="en-US" dirty="0" smtClean="0"/>
            </a:br>
            <a:r>
              <a:rPr lang="en-US" dirty="0" smtClean="0"/>
              <a:t>The Monster Polices the Borders of the Possible</a:t>
            </a:r>
            <a:endParaRPr lang="en-US" dirty="0"/>
          </a:p>
        </p:txBody>
      </p:sp>
      <p:sp>
        <p:nvSpPr>
          <p:cNvPr id="3" name="Content Placeholder 2"/>
          <p:cNvSpPr>
            <a:spLocks noGrp="1"/>
          </p:cNvSpPr>
          <p:nvPr>
            <p:ph idx="1"/>
          </p:nvPr>
        </p:nvSpPr>
        <p:spPr>
          <a:xfrm>
            <a:off x="457200" y="2048693"/>
            <a:ext cx="8229600" cy="4077470"/>
          </a:xfrm>
        </p:spPr>
        <p:txBody>
          <a:bodyPr>
            <a:normAutofit fontScale="85000" lnSpcReduction="20000"/>
          </a:bodyPr>
          <a:lstStyle/>
          <a:p>
            <a:r>
              <a:rPr lang="en-US" dirty="0" smtClean="0">
                <a:solidFill>
                  <a:srgbClr val="F79646"/>
                </a:solidFill>
              </a:rPr>
              <a:t>It prevents mobility (intellectual, geographic, sexual, etc.), restricts the crossing of borders</a:t>
            </a:r>
          </a:p>
          <a:p>
            <a:pPr lvl="1"/>
            <a:r>
              <a:rPr lang="en-US" dirty="0" smtClean="0">
                <a:solidFill>
                  <a:srgbClr val="F79646"/>
                </a:solidFill>
              </a:rPr>
              <a:t>Moral conservatism</a:t>
            </a:r>
          </a:p>
          <a:p>
            <a:pPr lvl="1"/>
            <a:r>
              <a:rPr lang="en-US" dirty="0" smtClean="0">
                <a:solidFill>
                  <a:srgbClr val="F79646"/>
                </a:solidFill>
              </a:rPr>
              <a:t>Homophobia</a:t>
            </a:r>
          </a:p>
          <a:p>
            <a:pPr lvl="1"/>
            <a:r>
              <a:rPr lang="en-US" dirty="0" smtClean="0">
                <a:solidFill>
                  <a:srgbClr val="F79646"/>
                </a:solidFill>
              </a:rPr>
              <a:t>Xenophobia</a:t>
            </a:r>
          </a:p>
          <a:p>
            <a:r>
              <a:rPr lang="en-US" dirty="0" smtClean="0">
                <a:solidFill>
                  <a:srgbClr val="F79646"/>
                </a:solidFill>
              </a:rPr>
              <a:t>It acts as a warning: “to go beyond this border is to risk attack or become a monster oneself”</a:t>
            </a:r>
          </a:p>
          <a:p>
            <a:r>
              <a:rPr lang="en-US" dirty="0" smtClean="0">
                <a:solidFill>
                  <a:srgbClr val="F79646"/>
                </a:solidFill>
              </a:rPr>
              <a:t>It both embodies and warns against taboos</a:t>
            </a:r>
          </a:p>
          <a:p>
            <a:r>
              <a:rPr lang="en-US" dirty="0" smtClean="0">
                <a:solidFill>
                  <a:srgbClr val="F79646"/>
                </a:solidFill>
              </a:rPr>
              <a:t>It thus polices the realm of “culture” (cultural values) itself</a:t>
            </a:r>
          </a:p>
          <a:p>
            <a:endParaRPr lang="en-US" dirty="0">
              <a:solidFill>
                <a:srgbClr val="F79646"/>
              </a:solidFill>
            </a:endParaRPr>
          </a:p>
        </p:txBody>
      </p:sp>
    </p:spTree>
    <p:extLst>
      <p:ext uri="{BB962C8B-B14F-4D97-AF65-F5344CB8AC3E}">
        <p14:creationId xmlns:p14="http://schemas.microsoft.com/office/powerpoint/2010/main" val="993173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28212"/>
          </a:xfrm>
        </p:spPr>
        <p:txBody>
          <a:bodyPr>
            <a:normAutofit fontScale="90000"/>
          </a:bodyPr>
          <a:lstStyle/>
          <a:p>
            <a:r>
              <a:rPr lang="en-US" dirty="0" smtClean="0"/>
              <a:t>Thesis 5: </a:t>
            </a:r>
            <a:br>
              <a:rPr lang="en-US" dirty="0" smtClean="0"/>
            </a:br>
            <a:r>
              <a:rPr lang="en-US" dirty="0" smtClean="0"/>
              <a:t>The Monster Polices the Borders of the Possible</a:t>
            </a:r>
            <a:endParaRPr lang="en-US" dirty="0"/>
          </a:p>
        </p:txBody>
      </p:sp>
      <p:pic>
        <p:nvPicPr>
          <p:cNvPr id="10" name="Content Placeholder 9"/>
          <p:cNvPicPr>
            <a:picLocks noGrp="1" noChangeAspect="1"/>
          </p:cNvPicPr>
          <p:nvPr>
            <p:ph idx="1"/>
          </p:nvPr>
        </p:nvPicPr>
        <p:blipFill>
          <a:blip r:embed="rId2"/>
          <a:srcRect l="1933" r="1933"/>
          <a:stretch>
            <a:fillRect/>
          </a:stretch>
        </p:blipFill>
        <p:spPr>
          <a:xfrm>
            <a:off x="457200" y="2229842"/>
            <a:ext cx="8229600" cy="4525963"/>
          </a:xfrm>
        </p:spPr>
      </p:pic>
    </p:spTree>
    <p:extLst>
      <p:ext uri="{BB962C8B-B14F-4D97-AF65-F5344CB8AC3E}">
        <p14:creationId xmlns:p14="http://schemas.microsoft.com/office/powerpoint/2010/main" val="24500994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28212"/>
          </a:xfrm>
        </p:spPr>
        <p:txBody>
          <a:bodyPr>
            <a:normAutofit fontScale="90000"/>
          </a:bodyPr>
          <a:lstStyle/>
          <a:p>
            <a:r>
              <a:rPr lang="en-US" dirty="0" smtClean="0"/>
              <a:t>Thesis 5: </a:t>
            </a:r>
            <a:br>
              <a:rPr lang="en-US" dirty="0" smtClean="0"/>
            </a:br>
            <a:r>
              <a:rPr lang="en-US" dirty="0" smtClean="0"/>
              <a:t>The Monster Polices the Borders of the Possible</a:t>
            </a:r>
            <a:endParaRPr lang="en-US" dirty="0"/>
          </a:p>
        </p:txBody>
      </p:sp>
      <p:sp>
        <p:nvSpPr>
          <p:cNvPr id="3" name="Content Placeholder 2"/>
          <p:cNvSpPr>
            <a:spLocks noGrp="1"/>
          </p:cNvSpPr>
          <p:nvPr>
            <p:ph idx="1"/>
          </p:nvPr>
        </p:nvSpPr>
        <p:spPr>
          <a:xfrm>
            <a:off x="457200" y="2192102"/>
            <a:ext cx="8229600" cy="3934061"/>
          </a:xfrm>
        </p:spPr>
        <p:txBody>
          <a:bodyPr>
            <a:normAutofit fontScale="92500" lnSpcReduction="20000"/>
          </a:bodyPr>
          <a:lstStyle/>
          <a:p>
            <a:r>
              <a:rPr lang="en-US" dirty="0" smtClean="0"/>
              <a:t>Monsters serve different “cultural uses”</a:t>
            </a:r>
          </a:p>
          <a:p>
            <a:pPr lvl="1"/>
            <a:r>
              <a:rPr lang="en-US" dirty="0" smtClean="0"/>
              <a:t>“</a:t>
            </a:r>
            <a:r>
              <a:rPr lang="en-US" dirty="0" smtClean="0">
                <a:solidFill>
                  <a:schemeClr val="accent6"/>
                </a:solidFill>
              </a:rPr>
              <a:t>monsters born of political expedience </a:t>
            </a:r>
            <a:r>
              <a:rPr lang="en-US" dirty="0" smtClean="0"/>
              <a:t>. . . </a:t>
            </a:r>
            <a:r>
              <a:rPr lang="en-US" dirty="0">
                <a:solidFill>
                  <a:srgbClr val="FF0000"/>
                </a:solidFill>
              </a:rPr>
              <a:t>f</a:t>
            </a:r>
            <a:r>
              <a:rPr lang="en-US" dirty="0" smtClean="0">
                <a:solidFill>
                  <a:srgbClr val="FF0000"/>
                </a:solidFill>
              </a:rPr>
              <a:t>unction as invitations to action, usually military (invasions, usurpations, </a:t>
            </a:r>
            <a:r>
              <a:rPr lang="en-US" dirty="0" err="1" smtClean="0">
                <a:solidFill>
                  <a:srgbClr val="FF0000"/>
                </a:solidFill>
              </a:rPr>
              <a:t>colonizations</a:t>
            </a:r>
            <a:r>
              <a:rPr lang="en-US" dirty="0" smtClean="0">
                <a:solidFill>
                  <a:srgbClr val="FF0000"/>
                </a:solidFill>
              </a:rPr>
              <a:t>)</a:t>
            </a:r>
            <a:r>
              <a:rPr lang="en-US" dirty="0" smtClean="0"/>
              <a:t>”</a:t>
            </a:r>
          </a:p>
          <a:p>
            <a:pPr lvl="1"/>
            <a:r>
              <a:rPr lang="en-US" dirty="0" smtClean="0"/>
              <a:t>“</a:t>
            </a:r>
            <a:r>
              <a:rPr lang="en-US" dirty="0" smtClean="0">
                <a:solidFill>
                  <a:schemeClr val="accent6"/>
                </a:solidFill>
              </a:rPr>
              <a:t>the monster of prohibition </a:t>
            </a:r>
            <a:r>
              <a:rPr lang="en-US" dirty="0" smtClean="0">
                <a:solidFill>
                  <a:srgbClr val="FF0000"/>
                </a:solidFill>
              </a:rPr>
              <a:t>polices the borders of the possible, interdicting [prohibiting] through its grotesque body some behaviors and actions, </a:t>
            </a:r>
            <a:r>
              <a:rPr lang="en-US" dirty="0" err="1" smtClean="0">
                <a:solidFill>
                  <a:srgbClr val="FF0000"/>
                </a:solidFill>
              </a:rPr>
              <a:t>envaluing</a:t>
            </a:r>
            <a:r>
              <a:rPr lang="en-US" dirty="0" smtClean="0">
                <a:solidFill>
                  <a:srgbClr val="FF0000"/>
                </a:solidFill>
              </a:rPr>
              <a:t> others</a:t>
            </a:r>
            <a:r>
              <a:rPr lang="en-US" dirty="0" smtClean="0"/>
              <a:t>”</a:t>
            </a:r>
          </a:p>
          <a:p>
            <a:pPr lvl="2"/>
            <a:r>
              <a:rPr lang="en-US" dirty="0" smtClean="0"/>
              <a:t>E.g.,: “The monster embodies those sexual practices that must not be committed . . . The monster enforces the cultural codes that regulate sexual desire.” (Cohen 14)</a:t>
            </a:r>
            <a:endParaRPr lang="en-US" dirty="0"/>
          </a:p>
        </p:txBody>
      </p:sp>
    </p:spTree>
    <p:extLst>
      <p:ext uri="{BB962C8B-B14F-4D97-AF65-F5344CB8AC3E}">
        <p14:creationId xmlns:p14="http://schemas.microsoft.com/office/powerpoint/2010/main" val="26593313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641425"/>
          </a:xfrm>
        </p:spPr>
        <p:txBody>
          <a:bodyPr>
            <a:normAutofit fontScale="90000"/>
          </a:bodyPr>
          <a:lstStyle/>
          <a:p>
            <a:r>
              <a:rPr lang="en-US" dirty="0"/>
              <a:t>Thesis 5: </a:t>
            </a:r>
            <a:br>
              <a:rPr lang="en-US" dirty="0"/>
            </a:br>
            <a:r>
              <a:rPr lang="en-US" dirty="0"/>
              <a:t>The Monster Polices the Borders of the Possible</a:t>
            </a:r>
          </a:p>
        </p:txBody>
      </p:sp>
      <p:sp>
        <p:nvSpPr>
          <p:cNvPr id="3" name="Content Placeholder 2"/>
          <p:cNvSpPr>
            <a:spLocks noGrp="1"/>
          </p:cNvSpPr>
          <p:nvPr>
            <p:ph idx="1"/>
          </p:nvPr>
        </p:nvSpPr>
        <p:spPr>
          <a:xfrm>
            <a:off x="457200" y="2339379"/>
            <a:ext cx="8229600" cy="3786784"/>
          </a:xfrm>
        </p:spPr>
        <p:txBody>
          <a:bodyPr>
            <a:normAutofit fontScale="92500" lnSpcReduction="10000"/>
          </a:bodyPr>
          <a:lstStyle/>
          <a:p>
            <a:pPr marL="0" indent="0">
              <a:buNone/>
            </a:pPr>
            <a:r>
              <a:rPr lang="en-US" dirty="0" smtClean="0">
                <a:solidFill>
                  <a:srgbClr val="F79646"/>
                </a:solidFill>
              </a:rPr>
              <a:t>“Given that the recorders of the history of the West have been mainly European and male, women . . . and nonwhites . . . </a:t>
            </a:r>
            <a:r>
              <a:rPr lang="en-US" dirty="0">
                <a:solidFill>
                  <a:srgbClr val="F79646"/>
                </a:solidFill>
              </a:rPr>
              <a:t>h</a:t>
            </a:r>
            <a:r>
              <a:rPr lang="en-US" dirty="0" smtClean="0">
                <a:solidFill>
                  <a:srgbClr val="F79646"/>
                </a:solidFill>
              </a:rPr>
              <a:t>ave found themselves repeatedly transformed into monsters . . . ” </a:t>
            </a:r>
          </a:p>
          <a:p>
            <a:r>
              <a:rPr lang="en-US" dirty="0" smtClean="0">
                <a:solidFill>
                  <a:srgbClr val="FFFF00"/>
                </a:solidFill>
              </a:rPr>
              <a:t>These ‘monsters’ serve a purpose; they are used to </a:t>
            </a:r>
            <a:r>
              <a:rPr lang="en-US" i="1" dirty="0" smtClean="0">
                <a:solidFill>
                  <a:srgbClr val="FFFF00"/>
                </a:solidFill>
              </a:rPr>
              <a:t>warn against </a:t>
            </a:r>
            <a:r>
              <a:rPr lang="en-US" dirty="0" smtClean="0">
                <a:solidFill>
                  <a:srgbClr val="FFFF00"/>
                </a:solidFill>
              </a:rPr>
              <a:t>or </a:t>
            </a:r>
            <a:r>
              <a:rPr lang="en-US" i="1" dirty="0" smtClean="0">
                <a:solidFill>
                  <a:srgbClr val="FFFF00"/>
                </a:solidFill>
              </a:rPr>
              <a:t>prohibit</a:t>
            </a:r>
            <a:r>
              <a:rPr lang="en-US" dirty="0" smtClean="0">
                <a:solidFill>
                  <a:srgbClr val="FFFF00"/>
                </a:solidFill>
              </a:rPr>
              <a:t> certain actions or values</a:t>
            </a:r>
          </a:p>
          <a:p>
            <a:pPr lvl="1"/>
            <a:r>
              <a:rPr lang="en-US" dirty="0" smtClean="0">
                <a:solidFill>
                  <a:srgbClr val="FF0000"/>
                </a:solidFill>
              </a:rPr>
              <a:t>E.g., incest, miscegenation, female sexuality</a:t>
            </a:r>
            <a:endParaRPr lang="en-US" dirty="0">
              <a:solidFill>
                <a:srgbClr val="FF0000"/>
              </a:solidFill>
            </a:endParaRPr>
          </a:p>
        </p:txBody>
      </p:sp>
    </p:spTree>
    <p:extLst>
      <p:ext uri="{BB962C8B-B14F-4D97-AF65-F5344CB8AC3E}">
        <p14:creationId xmlns:p14="http://schemas.microsoft.com/office/powerpoint/2010/main" val="3011364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Thesis 6: </a:t>
            </a:r>
            <a:br>
              <a:rPr lang="en-US" dirty="0" smtClean="0"/>
            </a:br>
            <a:r>
              <a:rPr lang="en-US" dirty="0" smtClean="0"/>
              <a:t>Fear of the Monster is Really a Kind of Desire</a:t>
            </a:r>
            <a:endParaRPr lang="en-US" dirty="0"/>
          </a:p>
        </p:txBody>
      </p:sp>
      <p:sp>
        <p:nvSpPr>
          <p:cNvPr id="3" name="Content Placeholder 2"/>
          <p:cNvSpPr>
            <a:spLocks noGrp="1"/>
          </p:cNvSpPr>
          <p:nvPr>
            <p:ph idx="1"/>
          </p:nvPr>
        </p:nvSpPr>
        <p:spPr>
          <a:xfrm>
            <a:off x="457200" y="2192102"/>
            <a:ext cx="8229600" cy="4384203"/>
          </a:xfrm>
        </p:spPr>
        <p:txBody>
          <a:bodyPr>
            <a:normAutofit/>
          </a:bodyPr>
          <a:lstStyle/>
          <a:p>
            <a:pPr marL="0" indent="0">
              <a:buNone/>
            </a:pPr>
            <a:r>
              <a:rPr lang="en-US" dirty="0" smtClean="0"/>
              <a:t>“The same [monsters] who terrify and interdict can invoke potent escapist fantasies. . . . We distrust and loath the monster at the same time we envy its freedom . . . Through the body of the monster fantasies of aggression, domination, and inversion are allowed safe expression in a clearly delimited and permanently liminal space.” (16-17)</a:t>
            </a:r>
            <a:endParaRPr lang="en-US" dirty="0"/>
          </a:p>
        </p:txBody>
      </p:sp>
    </p:spTree>
    <p:extLst>
      <p:ext uri="{BB962C8B-B14F-4D97-AF65-F5344CB8AC3E}">
        <p14:creationId xmlns:p14="http://schemas.microsoft.com/office/powerpoint/2010/main" val="3404209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Thesis 6: </a:t>
            </a:r>
            <a:br>
              <a:rPr lang="en-US" dirty="0" smtClean="0"/>
            </a:br>
            <a:r>
              <a:rPr lang="en-US" dirty="0" smtClean="0"/>
              <a:t>Fear of the Monster is Really a Kind of Desire</a:t>
            </a:r>
            <a:endParaRPr lang="en-US" dirty="0"/>
          </a:p>
        </p:txBody>
      </p:sp>
      <p:sp>
        <p:nvSpPr>
          <p:cNvPr id="3" name="Content Placeholder 2"/>
          <p:cNvSpPr>
            <a:spLocks noGrp="1"/>
          </p:cNvSpPr>
          <p:nvPr>
            <p:ph idx="1"/>
          </p:nvPr>
        </p:nvSpPr>
        <p:spPr>
          <a:xfrm>
            <a:off x="457200" y="2192102"/>
            <a:ext cx="8229600" cy="4384203"/>
          </a:xfrm>
        </p:spPr>
        <p:txBody>
          <a:bodyPr>
            <a:normAutofit lnSpcReduction="10000"/>
          </a:bodyPr>
          <a:lstStyle/>
          <a:p>
            <a:r>
              <a:rPr lang="en-US" dirty="0" smtClean="0">
                <a:solidFill>
                  <a:srgbClr val="F79646"/>
                </a:solidFill>
              </a:rPr>
              <a:t>The monster creates (or represents) to repulsion </a:t>
            </a:r>
            <a:r>
              <a:rPr lang="en-US" i="1" dirty="0" smtClean="0">
                <a:solidFill>
                  <a:srgbClr val="F79646"/>
                </a:solidFill>
              </a:rPr>
              <a:t>and</a:t>
            </a:r>
            <a:r>
              <a:rPr lang="en-US" dirty="0" smtClean="0">
                <a:solidFill>
                  <a:srgbClr val="F79646"/>
                </a:solidFill>
              </a:rPr>
              <a:t> attraction—simultaneously</a:t>
            </a:r>
          </a:p>
          <a:p>
            <a:r>
              <a:rPr lang="en-US" dirty="0" smtClean="0">
                <a:solidFill>
                  <a:srgbClr val="F79646"/>
                </a:solidFill>
              </a:rPr>
              <a:t>It embodies fantasies of aggression, domination, power, liberation, and freedom</a:t>
            </a:r>
          </a:p>
          <a:p>
            <a:r>
              <a:rPr lang="en-US" dirty="0" smtClean="0">
                <a:solidFill>
                  <a:srgbClr val="F79646"/>
                </a:solidFill>
              </a:rPr>
              <a:t>Fear can be pleasurable because it is </a:t>
            </a:r>
            <a:r>
              <a:rPr lang="en-US" i="1" dirty="0" smtClean="0">
                <a:solidFill>
                  <a:srgbClr val="F79646"/>
                </a:solidFill>
              </a:rPr>
              <a:t>finite</a:t>
            </a:r>
            <a:r>
              <a:rPr lang="en-US" dirty="0" smtClean="0">
                <a:solidFill>
                  <a:srgbClr val="F79646"/>
                </a:solidFill>
              </a:rPr>
              <a:t>: the monster will die, the movie will end</a:t>
            </a:r>
          </a:p>
          <a:p>
            <a:r>
              <a:rPr lang="en-US" dirty="0" smtClean="0">
                <a:solidFill>
                  <a:srgbClr val="F79646"/>
                </a:solidFill>
              </a:rPr>
              <a:t>This combination (attraction/repulsion) ensures our continued interest in the monstrous</a:t>
            </a:r>
          </a:p>
          <a:p>
            <a:endParaRPr lang="en-US" dirty="0"/>
          </a:p>
        </p:txBody>
      </p:sp>
    </p:spTree>
    <p:extLst>
      <p:ext uri="{BB962C8B-B14F-4D97-AF65-F5344CB8AC3E}">
        <p14:creationId xmlns:p14="http://schemas.microsoft.com/office/powerpoint/2010/main" val="808353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Thesis 6: </a:t>
            </a:r>
            <a:br>
              <a:rPr lang="en-US" dirty="0" smtClean="0"/>
            </a:br>
            <a:r>
              <a:rPr lang="en-US" dirty="0" smtClean="0"/>
              <a:t>Fear of the Monster is Really a Kind of Desire</a:t>
            </a:r>
            <a:endParaRPr lang="en-US" dirty="0"/>
          </a:p>
        </p:txBody>
      </p:sp>
      <p:sp>
        <p:nvSpPr>
          <p:cNvPr id="3" name="Content Placeholder 2"/>
          <p:cNvSpPr>
            <a:spLocks noGrp="1"/>
          </p:cNvSpPr>
          <p:nvPr>
            <p:ph idx="1"/>
          </p:nvPr>
        </p:nvSpPr>
        <p:spPr>
          <a:xfrm>
            <a:off x="457200" y="2192102"/>
            <a:ext cx="8229600" cy="3934061"/>
          </a:xfrm>
        </p:spPr>
        <p:txBody>
          <a:bodyPr/>
          <a:lstStyle/>
          <a:p>
            <a:pPr marL="0" indent="0">
              <a:buNone/>
            </a:pPr>
            <a:r>
              <a:rPr lang="en-US" dirty="0" smtClean="0">
                <a:solidFill>
                  <a:srgbClr val="F79646"/>
                </a:solidFill>
              </a:rPr>
              <a:t>“The habitations of monsters . . . are more than dark regions of uncertain danger: </a:t>
            </a:r>
            <a:r>
              <a:rPr lang="en-US" dirty="0" smtClean="0"/>
              <a:t>they are also realms of happy fantasy, horizons of liberation</a:t>
            </a:r>
            <a:r>
              <a:rPr lang="en-US" dirty="0" smtClean="0">
                <a:solidFill>
                  <a:srgbClr val="F79646"/>
                </a:solidFill>
              </a:rPr>
              <a:t>. Their monsters serve as secondary bodies through which the possibilities of other genders, other sexual practices, and other social customs can be explored.” (Cohen 18)</a:t>
            </a:r>
            <a:endParaRPr lang="en-US" dirty="0">
              <a:solidFill>
                <a:srgbClr val="F79646"/>
              </a:solidFill>
            </a:endParaRPr>
          </a:p>
        </p:txBody>
      </p:sp>
    </p:spTree>
    <p:extLst>
      <p:ext uri="{BB962C8B-B14F-4D97-AF65-F5344CB8AC3E}">
        <p14:creationId xmlns:p14="http://schemas.microsoft.com/office/powerpoint/2010/main" val="34397614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384803"/>
          </a:xfrm>
        </p:spPr>
        <p:txBody>
          <a:bodyPr>
            <a:normAutofit fontScale="90000"/>
          </a:bodyPr>
          <a:lstStyle/>
          <a:p>
            <a:r>
              <a:rPr lang="en-US" dirty="0" smtClean="0"/>
              <a:t>Thesis 7: </a:t>
            </a:r>
            <a:br>
              <a:rPr lang="en-US" dirty="0" smtClean="0"/>
            </a:br>
            <a:r>
              <a:rPr lang="en-US" dirty="0" smtClean="0"/>
              <a:t>The Monster Stands at the Threshold… of Becoming</a:t>
            </a:r>
            <a:endParaRPr lang="en-US" dirty="0"/>
          </a:p>
        </p:txBody>
      </p:sp>
      <p:sp>
        <p:nvSpPr>
          <p:cNvPr id="3" name="Content Placeholder 2"/>
          <p:cNvSpPr>
            <a:spLocks noGrp="1"/>
          </p:cNvSpPr>
          <p:nvPr>
            <p:ph idx="1"/>
          </p:nvPr>
        </p:nvSpPr>
        <p:spPr>
          <a:xfrm>
            <a:off x="457200" y="2069180"/>
            <a:ext cx="8229600" cy="4056983"/>
          </a:xfrm>
        </p:spPr>
        <p:txBody>
          <a:bodyPr/>
          <a:lstStyle/>
          <a:p>
            <a:pPr marL="0" indent="0">
              <a:buNone/>
            </a:pPr>
            <a:r>
              <a:rPr lang="en-US" dirty="0" smtClean="0">
                <a:solidFill>
                  <a:srgbClr val="F79646"/>
                </a:solidFill>
              </a:rPr>
              <a:t>“Monsters are our children. . . . These monsters ask us how we perceive the world, and how we have misrepresented what we have attempted to place. They ask us to reevaluate our cultural assumptions about race, gender, sexuality, our perception of difference, our tolerance toward its expression. They ask us why we have created them.” (Cohen 20)</a:t>
            </a:r>
            <a:endParaRPr lang="en-US" dirty="0">
              <a:solidFill>
                <a:srgbClr val="F79646"/>
              </a:solidFill>
            </a:endParaRPr>
          </a:p>
        </p:txBody>
      </p:sp>
    </p:spTree>
    <p:extLst>
      <p:ext uri="{BB962C8B-B14F-4D97-AF65-F5344CB8AC3E}">
        <p14:creationId xmlns:p14="http://schemas.microsoft.com/office/powerpoint/2010/main" val="17782668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Thesis 1: </a:t>
            </a:r>
            <a:br>
              <a:rPr lang="en-US" dirty="0" smtClean="0"/>
            </a:br>
            <a:r>
              <a:rPr lang="en-US" dirty="0"/>
              <a:t>T</a:t>
            </a:r>
            <a:r>
              <a:rPr lang="en-US" dirty="0" smtClean="0"/>
              <a:t>he Monster’s Body Is a Cultural Body</a:t>
            </a:r>
            <a:endParaRPr lang="en-US" dirty="0"/>
          </a:p>
        </p:txBody>
      </p:sp>
      <p:sp>
        <p:nvSpPr>
          <p:cNvPr id="3" name="Content Placeholder 2"/>
          <p:cNvSpPr>
            <a:spLocks noGrp="1"/>
          </p:cNvSpPr>
          <p:nvPr>
            <p:ph idx="1"/>
          </p:nvPr>
        </p:nvSpPr>
        <p:spPr>
          <a:xfrm>
            <a:off x="457200" y="2519892"/>
            <a:ext cx="8229600" cy="3606271"/>
          </a:xfrm>
        </p:spPr>
        <p:txBody>
          <a:bodyPr/>
          <a:lstStyle/>
          <a:p>
            <a:r>
              <a:rPr lang="en-US" dirty="0" smtClean="0">
                <a:solidFill>
                  <a:srgbClr val="F79646"/>
                </a:solidFill>
              </a:rPr>
              <a:t>It is ‘born’ (created) in a specific time/place</a:t>
            </a:r>
          </a:p>
          <a:p>
            <a:r>
              <a:rPr lang="en-US" dirty="0" smtClean="0">
                <a:solidFill>
                  <a:srgbClr val="F79646"/>
                </a:solidFill>
              </a:rPr>
              <a:t>It is an embodiment of a cultural moment </a:t>
            </a:r>
          </a:p>
          <a:p>
            <a:r>
              <a:rPr lang="en-US" dirty="0" smtClean="0">
                <a:solidFill>
                  <a:srgbClr val="F79646"/>
                </a:solidFill>
              </a:rPr>
              <a:t>It embodies (gives form to) the fears, desires, anxieties, and fantasies of a culture</a:t>
            </a:r>
          </a:p>
          <a:p>
            <a:r>
              <a:rPr lang="en-US" dirty="0" smtClean="0">
                <a:solidFill>
                  <a:srgbClr val="F79646"/>
                </a:solidFill>
              </a:rPr>
              <a:t>It is a </a:t>
            </a:r>
            <a:r>
              <a:rPr lang="en-US" i="1" dirty="0" smtClean="0">
                <a:solidFill>
                  <a:srgbClr val="F79646"/>
                </a:solidFill>
              </a:rPr>
              <a:t>sign</a:t>
            </a:r>
            <a:r>
              <a:rPr lang="en-US" dirty="0" smtClean="0">
                <a:solidFill>
                  <a:srgbClr val="F79646"/>
                </a:solidFill>
              </a:rPr>
              <a:t>; it exists to be interpreted</a:t>
            </a:r>
          </a:p>
          <a:p>
            <a:endParaRPr lang="en-US" dirty="0"/>
          </a:p>
        </p:txBody>
      </p:sp>
    </p:spTree>
    <p:extLst>
      <p:ext uri="{BB962C8B-B14F-4D97-AF65-F5344CB8AC3E}">
        <p14:creationId xmlns:p14="http://schemas.microsoft.com/office/powerpoint/2010/main" val="4250170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Thesis 1: </a:t>
            </a:r>
            <a:br>
              <a:rPr lang="en-US" dirty="0" smtClean="0"/>
            </a:br>
            <a:r>
              <a:rPr lang="en-US" dirty="0"/>
              <a:t>T</a:t>
            </a:r>
            <a:r>
              <a:rPr lang="en-US" dirty="0" smtClean="0"/>
              <a:t>he Monster’s Body Is a Cultural Body</a:t>
            </a:r>
            <a:endParaRPr lang="en-US" dirty="0"/>
          </a:p>
        </p:txBody>
      </p:sp>
      <p:sp>
        <p:nvSpPr>
          <p:cNvPr id="3" name="Content Placeholder 2"/>
          <p:cNvSpPr>
            <a:spLocks noGrp="1"/>
          </p:cNvSpPr>
          <p:nvPr>
            <p:ph idx="1"/>
          </p:nvPr>
        </p:nvSpPr>
        <p:spPr>
          <a:xfrm>
            <a:off x="457200" y="2519892"/>
            <a:ext cx="8229600" cy="3606271"/>
          </a:xfrm>
        </p:spPr>
        <p:txBody>
          <a:bodyPr/>
          <a:lstStyle/>
          <a:p>
            <a:pPr marL="0" indent="0">
              <a:buNone/>
            </a:pPr>
            <a:r>
              <a:rPr lang="en-US" dirty="0" smtClean="0">
                <a:solidFill>
                  <a:srgbClr val="F79646"/>
                </a:solidFill>
              </a:rPr>
              <a:t>“A construct and a projection, the monster exists only to be read. . . . Like a letter on the page, the monster signifies something other than itself; it is always a displacement.” (Cohen 4)</a:t>
            </a:r>
            <a:endParaRPr lang="en-US" dirty="0"/>
          </a:p>
        </p:txBody>
      </p:sp>
    </p:spTree>
    <p:extLst>
      <p:ext uri="{BB962C8B-B14F-4D97-AF65-F5344CB8AC3E}">
        <p14:creationId xmlns:p14="http://schemas.microsoft.com/office/powerpoint/2010/main" val="3124916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Thesis 1: </a:t>
            </a:r>
            <a:br>
              <a:rPr lang="en-US" dirty="0" smtClean="0"/>
            </a:br>
            <a:r>
              <a:rPr lang="en-US" dirty="0"/>
              <a:t>T</a:t>
            </a:r>
            <a:r>
              <a:rPr lang="en-US" dirty="0" smtClean="0"/>
              <a:t>he Monster’s Body Is a Cultural Body</a:t>
            </a:r>
            <a:endParaRPr lang="en-US" dirty="0"/>
          </a:p>
        </p:txBody>
      </p:sp>
      <p:sp>
        <p:nvSpPr>
          <p:cNvPr id="3" name="Content Placeholder 2"/>
          <p:cNvSpPr>
            <a:spLocks noGrp="1"/>
          </p:cNvSpPr>
          <p:nvPr>
            <p:ph idx="1"/>
          </p:nvPr>
        </p:nvSpPr>
        <p:spPr>
          <a:xfrm>
            <a:off x="457200" y="2519892"/>
            <a:ext cx="8229600" cy="3606271"/>
          </a:xfrm>
        </p:spPr>
        <p:txBody>
          <a:bodyPr/>
          <a:lstStyle/>
          <a:p>
            <a:pPr marL="0" indent="0">
              <a:buNone/>
            </a:pPr>
            <a:r>
              <a:rPr lang="en-US" dirty="0" smtClean="0">
                <a:solidFill>
                  <a:srgbClr val="F79646"/>
                </a:solidFill>
              </a:rPr>
              <a:t>“The monster’s body quite literally incorporates fear, desire, anxiety, and fantasy . . . giving them life and an uncanny independence.” (Cohen 4)</a:t>
            </a:r>
            <a:endParaRPr lang="en-US" dirty="0"/>
          </a:p>
        </p:txBody>
      </p:sp>
    </p:spTree>
    <p:extLst>
      <p:ext uri="{BB962C8B-B14F-4D97-AF65-F5344CB8AC3E}">
        <p14:creationId xmlns:p14="http://schemas.microsoft.com/office/powerpoint/2010/main" val="34640866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Thesis 2: </a:t>
            </a:r>
            <a:br>
              <a:rPr lang="en-US" dirty="0" smtClean="0"/>
            </a:br>
            <a:r>
              <a:rPr lang="en-US" dirty="0" smtClean="0"/>
              <a:t>The Monster Always Escapes</a:t>
            </a:r>
            <a:endParaRPr lang="en-US" dirty="0"/>
          </a:p>
        </p:txBody>
      </p:sp>
      <p:sp>
        <p:nvSpPr>
          <p:cNvPr id="3" name="Content Placeholder 2"/>
          <p:cNvSpPr>
            <a:spLocks noGrp="1"/>
          </p:cNvSpPr>
          <p:nvPr>
            <p:ph idx="1"/>
          </p:nvPr>
        </p:nvSpPr>
        <p:spPr/>
        <p:txBody>
          <a:bodyPr>
            <a:normAutofit/>
          </a:bodyPr>
          <a:lstStyle/>
          <a:p>
            <a:r>
              <a:rPr lang="en-US" dirty="0" smtClean="0">
                <a:solidFill>
                  <a:srgbClr val="F79646"/>
                </a:solidFill>
              </a:rPr>
              <a:t>It ‘lives on’ in adaptations &amp; sequels</a:t>
            </a:r>
          </a:p>
          <a:p>
            <a:r>
              <a:rPr lang="en-US" dirty="0" smtClean="0">
                <a:solidFill>
                  <a:srgbClr val="F79646"/>
                </a:solidFill>
              </a:rPr>
              <a:t>Something is accomplished in the ‘death’ of the monster…</a:t>
            </a:r>
          </a:p>
          <a:p>
            <a:r>
              <a:rPr lang="en-US" dirty="0" smtClean="0">
                <a:solidFill>
                  <a:srgbClr val="F79646"/>
                </a:solidFill>
              </a:rPr>
              <a:t>…but the monster also eludes complete death; it is re-born in another time and place</a:t>
            </a:r>
          </a:p>
          <a:p>
            <a:r>
              <a:rPr lang="en-US" dirty="0" smtClean="0">
                <a:solidFill>
                  <a:srgbClr val="F79646"/>
                </a:solidFill>
              </a:rPr>
              <a:t>Each iteration is different</a:t>
            </a:r>
          </a:p>
          <a:p>
            <a:r>
              <a:rPr lang="en-US" dirty="0" smtClean="0">
                <a:solidFill>
                  <a:srgbClr val="F79646"/>
                </a:solidFill>
              </a:rPr>
              <a:t>We must study these differences; or study each iteration in its own specific contexts</a:t>
            </a:r>
          </a:p>
          <a:p>
            <a:endParaRPr lang="en-US" dirty="0" smtClean="0"/>
          </a:p>
          <a:p>
            <a:endParaRPr lang="en-US" dirty="0"/>
          </a:p>
        </p:txBody>
      </p:sp>
    </p:spTree>
    <p:extLst>
      <p:ext uri="{BB962C8B-B14F-4D97-AF65-F5344CB8AC3E}">
        <p14:creationId xmlns:p14="http://schemas.microsoft.com/office/powerpoint/2010/main" val="41465584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sp>
        <p:nvSpPr>
          <p:cNvPr id="3" name="Content Placeholder 2"/>
          <p:cNvSpPr>
            <a:spLocks noGrp="1"/>
          </p:cNvSpPr>
          <p:nvPr>
            <p:ph idx="1"/>
          </p:nvPr>
        </p:nvSpPr>
        <p:spPr>
          <a:xfrm>
            <a:off x="457200" y="2396971"/>
            <a:ext cx="8686800" cy="3729192"/>
          </a:xfrm>
        </p:spPr>
        <p:txBody>
          <a:bodyPr/>
          <a:lstStyle/>
          <a:p>
            <a:r>
              <a:rPr lang="en-US" dirty="0" smtClean="0">
                <a:solidFill>
                  <a:srgbClr val="F79646"/>
                </a:solidFill>
              </a:rPr>
              <a:t>It refuses easy categorization</a:t>
            </a:r>
          </a:p>
          <a:p>
            <a:r>
              <a:rPr lang="en-US" dirty="0" smtClean="0">
                <a:solidFill>
                  <a:srgbClr val="F79646"/>
                </a:solidFill>
              </a:rPr>
              <a:t>It threatens to smash or destabilize distinctions</a:t>
            </a:r>
          </a:p>
          <a:p>
            <a:r>
              <a:rPr lang="en-US" dirty="0" smtClean="0">
                <a:solidFill>
                  <a:srgbClr val="F79646"/>
                </a:solidFill>
              </a:rPr>
              <a:t>It forces us to question “the order of things” (natural, moral, religious, epistemological, ontological)</a:t>
            </a:r>
          </a:p>
          <a:p>
            <a:endParaRPr lang="en-US" dirty="0" smtClean="0">
              <a:solidFill>
                <a:srgbClr val="F79646"/>
              </a:solidFill>
            </a:endParaRPr>
          </a:p>
        </p:txBody>
      </p:sp>
    </p:spTree>
    <p:extLst>
      <p:ext uri="{BB962C8B-B14F-4D97-AF65-F5344CB8AC3E}">
        <p14:creationId xmlns:p14="http://schemas.microsoft.com/office/powerpoint/2010/main" val="3022643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245254"/>
          </a:xfrm>
        </p:spPr>
        <p:txBody>
          <a:bodyPr>
            <a:normAutofit fontScale="90000"/>
          </a:bodyPr>
          <a:lstStyle/>
          <a:p>
            <a:r>
              <a:rPr lang="en-US" dirty="0"/>
              <a:t>Thesis 3: </a:t>
            </a:r>
            <a:br>
              <a:rPr lang="en-US" dirty="0"/>
            </a:br>
            <a:r>
              <a:rPr lang="en-US" dirty="0"/>
              <a:t>The Monster is the Harbinger of Category Crisis</a:t>
            </a:r>
            <a:br>
              <a:rPr lang="en-US" dirty="0"/>
            </a:br>
            <a:endParaRPr lang="en-US" dirty="0"/>
          </a:p>
        </p:txBody>
      </p:sp>
      <p:sp>
        <p:nvSpPr>
          <p:cNvPr id="3" name="Content Placeholder 2"/>
          <p:cNvSpPr>
            <a:spLocks noGrp="1"/>
          </p:cNvSpPr>
          <p:nvPr>
            <p:ph idx="1"/>
          </p:nvPr>
        </p:nvSpPr>
        <p:spPr>
          <a:xfrm>
            <a:off x="457200" y="2212588"/>
            <a:ext cx="8229600" cy="4302256"/>
          </a:xfrm>
        </p:spPr>
        <p:txBody>
          <a:bodyPr>
            <a:normAutofit fontScale="92500" lnSpcReduction="20000"/>
          </a:bodyPr>
          <a:lstStyle/>
          <a:p>
            <a:pPr marL="0" indent="0">
              <a:buNone/>
            </a:pPr>
            <a:r>
              <a:rPr lang="en-US" dirty="0" smtClean="0">
                <a:solidFill>
                  <a:srgbClr val="F79646"/>
                </a:solidFill>
              </a:rPr>
              <a:t>Example: on </a:t>
            </a:r>
            <a:r>
              <a:rPr lang="en-US" i="1" dirty="0" smtClean="0">
                <a:solidFill>
                  <a:srgbClr val="F79646"/>
                </a:solidFill>
              </a:rPr>
              <a:t>Alien</a:t>
            </a:r>
            <a:r>
              <a:rPr lang="en-US" dirty="0" smtClean="0">
                <a:solidFill>
                  <a:srgbClr val="F79646"/>
                </a:solidFill>
              </a:rPr>
              <a:t> (dir. Ridley Scott, 1979)</a:t>
            </a:r>
          </a:p>
          <a:p>
            <a:pPr marL="0" indent="0">
              <a:buNone/>
            </a:pPr>
            <a:endParaRPr lang="en-US" dirty="0">
              <a:solidFill>
                <a:srgbClr val="F79646"/>
              </a:solidFill>
            </a:endParaRPr>
          </a:p>
          <a:p>
            <a:pPr marL="0" indent="0">
              <a:buNone/>
            </a:pPr>
            <a:r>
              <a:rPr lang="en-US" dirty="0" smtClean="0">
                <a:solidFill>
                  <a:srgbClr val="F79646"/>
                </a:solidFill>
              </a:rPr>
              <a:t>“It is a </a:t>
            </a:r>
            <a:r>
              <a:rPr lang="en-US" dirty="0" err="1" smtClean="0">
                <a:solidFill>
                  <a:srgbClr val="F79646"/>
                </a:solidFill>
              </a:rPr>
              <a:t>Linnean</a:t>
            </a:r>
            <a:r>
              <a:rPr lang="en-US" dirty="0" smtClean="0">
                <a:solidFill>
                  <a:srgbClr val="F79646"/>
                </a:solidFill>
              </a:rPr>
              <a:t> nightmare, defying every natural law of evolution; by turns bivalve, crustacean, reptilian, and humanoid. It seems capable of lying dormant within its egg indefinitely. It sheds its skin like a snake, its carapace like an arthropod. It </a:t>
            </a:r>
            <a:r>
              <a:rPr lang="en-US" dirty="0" err="1" smtClean="0">
                <a:solidFill>
                  <a:srgbClr val="F79646"/>
                </a:solidFill>
              </a:rPr>
              <a:t>desposits</a:t>
            </a:r>
            <a:r>
              <a:rPr lang="en-US" dirty="0" smtClean="0">
                <a:solidFill>
                  <a:srgbClr val="F79646"/>
                </a:solidFill>
              </a:rPr>
              <a:t> its young into other species like a wasp…. It responds according to Lamarckian </a:t>
            </a:r>
            <a:r>
              <a:rPr lang="en-US" i="1" dirty="0" smtClean="0">
                <a:solidFill>
                  <a:srgbClr val="F79646"/>
                </a:solidFill>
              </a:rPr>
              <a:t>and</a:t>
            </a:r>
            <a:r>
              <a:rPr lang="en-US" dirty="0" smtClean="0">
                <a:solidFill>
                  <a:srgbClr val="F79646"/>
                </a:solidFill>
              </a:rPr>
              <a:t> Darwinian principles.” 		—critic Harvey Greenberg</a:t>
            </a:r>
            <a:endParaRPr lang="en-US" dirty="0">
              <a:solidFill>
                <a:srgbClr val="F79646"/>
              </a:solidFill>
            </a:endParaRPr>
          </a:p>
        </p:txBody>
      </p:sp>
    </p:spTree>
    <p:extLst>
      <p:ext uri="{BB962C8B-B14F-4D97-AF65-F5344CB8AC3E}">
        <p14:creationId xmlns:p14="http://schemas.microsoft.com/office/powerpoint/2010/main" val="4059615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smtClean="0"/>
              <a:t>Thesis 3: </a:t>
            </a:r>
            <a:br>
              <a:rPr lang="en-US" dirty="0" smtClean="0"/>
            </a:br>
            <a:r>
              <a:rPr lang="en-US" dirty="0" smtClean="0"/>
              <a:t>The Monster is the Harbinger of Category Crisis</a:t>
            </a:r>
            <a:br>
              <a:rPr lang="en-US" dirty="0" smtClean="0"/>
            </a:br>
            <a:endParaRPr lang="en-US" dirty="0"/>
          </a:p>
        </p:txBody>
      </p:sp>
      <p:pic>
        <p:nvPicPr>
          <p:cNvPr id="4" name="Content Placeholder 3"/>
          <p:cNvPicPr>
            <a:picLocks noGrp="1" noChangeAspect="1"/>
          </p:cNvPicPr>
          <p:nvPr>
            <p:ph idx="1"/>
          </p:nvPr>
        </p:nvPicPr>
        <p:blipFill>
          <a:blip r:embed="rId2"/>
          <a:srcRect l="3633" r="3633"/>
          <a:stretch>
            <a:fillRect/>
          </a:stretch>
        </p:blipFill>
        <p:spPr/>
      </p:pic>
    </p:spTree>
    <p:extLst>
      <p:ext uri="{BB962C8B-B14F-4D97-AF65-F5344CB8AC3E}">
        <p14:creationId xmlns:p14="http://schemas.microsoft.com/office/powerpoint/2010/main" val="16375310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40</TotalTime>
  <Words>1237</Words>
  <Application>Microsoft Macintosh PowerPoint</Application>
  <PresentationFormat>On-screen Show (4:3)</PresentationFormat>
  <Paragraphs>105</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Black</vt:lpstr>
      <vt:lpstr>Etymology</vt:lpstr>
      <vt:lpstr>How do we study “monsters”?  How are they related to culture? </vt:lpstr>
      <vt:lpstr>Thesis 1:  The Monster’s Body Is a Cultural Body</vt:lpstr>
      <vt:lpstr>Thesis 1:  The Monster’s Body Is a Cultural Body</vt:lpstr>
      <vt:lpstr>Thesis 1:  The Monster’s Body Is a Cultural Body</vt:lpstr>
      <vt:lpstr>Thesis 2:  The Monster Always Escapes</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Thesis 4:  The Monster Dwells at the Gates of Difference</vt:lpstr>
      <vt:lpstr>Thesis 4:  The Monster Dwells at the Gates of Difference</vt:lpstr>
      <vt:lpstr>Thesis 4:  The Monster Dwells at the Gates of Difference</vt:lpstr>
      <vt:lpstr>Thesis 4:  The Monster Dwells at the Gates of Difference</vt:lpstr>
      <vt:lpstr>Thesis 5:  The Monster Polices the Borders of the Possible</vt:lpstr>
      <vt:lpstr>Thesis 5:  The Monster Polices the Borders of the Possible</vt:lpstr>
      <vt:lpstr>Thesis 5:  The Monster Polices the Borders of the Possible</vt:lpstr>
      <vt:lpstr>Thesis 5:  The Monster Polices the Borders of the Possible</vt:lpstr>
      <vt:lpstr> Thesis 6:  Fear of the Monster is Really a Kind of Desire</vt:lpstr>
      <vt:lpstr> Thesis 6:  Fear of the Monster is Really a Kind of Desire</vt:lpstr>
      <vt:lpstr> Thesis 6:  Fear of the Monster is Really a Kind of Desire</vt:lpstr>
      <vt:lpstr>Thesis 7:  The Monster Stands at the Threshold… of Becoming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Etymology</dc:title>
  <dc:creator>Divya Victor</dc:creator>
  <cp:lastModifiedBy>Divya Victor</cp:lastModifiedBy>
  <cp:revision>5</cp:revision>
  <dcterms:created xsi:type="dcterms:W3CDTF">2017-09-13T15:51:22Z</dcterms:created>
  <dcterms:modified xsi:type="dcterms:W3CDTF">2017-09-18T15:37:09Z</dcterms:modified>
</cp:coreProperties>
</file>